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1" r:id="rId4"/>
    <p:sldId id="259" r:id="rId5"/>
    <p:sldId id="269" r:id="rId6"/>
    <p:sldId id="274" r:id="rId7"/>
    <p:sldId id="266" r:id="rId8"/>
    <p:sldId id="264" r:id="rId9"/>
    <p:sldId id="273" r:id="rId10"/>
    <p:sldId id="276" r:id="rId11"/>
    <p:sldId id="277" r:id="rId12"/>
    <p:sldId id="278" r:id="rId13"/>
    <p:sldId id="284" r:id="rId14"/>
    <p:sldId id="279" r:id="rId15"/>
    <p:sldId id="281" r:id="rId16"/>
    <p:sldId id="285" r:id="rId17"/>
    <p:sldId id="282" r:id="rId18"/>
    <p:sldId id="283" r:id="rId19"/>
    <p:sldId id="265" r:id="rId20"/>
    <p:sldId id="267" r:id="rId21"/>
    <p:sldId id="26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J Smith" initials="KS" lastIdx="1" clrIdx="0">
    <p:extLst>
      <p:ext uri="{19B8F6BF-5375-455C-9EA6-DF929625EA0E}">
        <p15:presenceInfo xmlns:p15="http://schemas.microsoft.com/office/powerpoint/2012/main" userId="cc93d0161399b8c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22" autoAdjust="0"/>
    <p:restoredTop sz="86350" autoAdjust="0"/>
  </p:normalViewPr>
  <p:slideViewPr>
    <p:cSldViewPr snapToGrid="0">
      <p:cViewPr varScale="1">
        <p:scale>
          <a:sx n="78" d="100"/>
          <a:sy n="78" d="100"/>
        </p:scale>
        <p:origin x="150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EA08A-A4EF-447E-B146-39B2278BE8AD}" type="datetimeFigureOut">
              <a:rPr lang="en-US" smtClean="0"/>
              <a:t>8/14/2018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C4613-754A-4CFA-9790-9A96C3045A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559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C4613-754A-4CFA-9790-9A96C3045A0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677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C4613-754A-4CFA-9790-9A96C3045A0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467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3E734-278B-4E77-932D-469D9CC534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D4E6A5-A5DF-46B3-AA7E-61E631464C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668544-BFDA-4860-8EA2-A2939F911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D9A7-4262-4486-9E91-B37EB80B4C72}" type="datetime1">
              <a:rPr lang="en-US" smtClean="0"/>
              <a:t>8/14/2018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7640C-1463-4601-94D4-38DED346A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©2018 Kenneth Smith, MS, MA, LPC.  Info at kentherapy.com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70EBF-FE36-4E4F-9379-3832F406A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E1A6B-9AEC-495F-A4CB-616F06903E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886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F38D0-37D9-4241-AAD2-5150E037A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C90E94-FF68-4E78-91BC-253280A30B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86EA7A-DAE5-41D0-A1EA-583C2B1DD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5D24-13B1-4935-A3A1-22D0A2F6BA2D}" type="datetime1">
              <a:rPr lang="en-US" smtClean="0"/>
              <a:t>8/14/2018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136733-5975-42D5-8728-EDD02E99C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©2018 Kenneth Smith, MS, MA, LPC.  Info at kentherapy.com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21A9F-E385-472D-9342-18F241538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E1A6B-9AEC-495F-A4CB-616F06903E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283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AE876C-B1E0-4D61-A9C4-3840322E2F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62B008-A193-4060-839E-0C55DF0A08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4D4426-0C1A-4E70-9F8E-E3BAC3D5F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CCD3C-28F1-4691-8B05-9D2C4FD58301}" type="datetime1">
              <a:rPr lang="en-US" smtClean="0"/>
              <a:t>8/14/2018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FABBD2-9652-40AB-9DC5-779BC79B9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©2018 Kenneth Smith, MS, MA, LPC.  Info at kentherapy.com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585409-F4E5-45B5-9C41-A8FBEEC3F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E1A6B-9AEC-495F-A4CB-616F06903E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283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507AB-5E4E-4684-9441-8F49B6FF1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3DF45-4343-4B67-A724-6B0969FAA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9D03D-1EA5-4B5E-9A5A-2EBE328CC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6409-206A-4705-A283-C652948BFFDC}" type="datetime1">
              <a:rPr lang="en-US" smtClean="0"/>
              <a:t>8/14/2018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BDD3AE-5A19-4B8B-BB56-2DB398AFE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©2018 Kenneth Smith, MS, MA, LPC.  Info at kentherapy.com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823CD-491B-4A93-B3F0-04F6119B9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E1A6B-9AEC-495F-A4CB-616F06903E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756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C28CB-335E-47CF-AF04-E253516B8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EE4033-72E2-46CC-8A5B-E97747668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CB24B-6142-45A8-B1A3-A89EC0E8F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32566-A33C-4104-B9A6-0D8D3BCC0304}" type="datetime1">
              <a:rPr lang="en-US" smtClean="0"/>
              <a:t>8/14/2018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68AA17-BBF6-494F-94F2-4FF789EF0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©2018 Kenneth Smith, MS, MA, LPC.  Info at kentherapy.com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4FC4D0-B095-475C-A3AE-C28118692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E1A6B-9AEC-495F-A4CB-616F06903E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21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3345E-A7CB-499F-9168-1C7EEBCEF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19E1E-7AEA-4C2E-ADC3-2AC9F4F8FF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34C848-B4E6-4892-9B55-8B981E7DAA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3E72AD-8912-47E8-906B-5BC0DC1E1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8B937-9961-4BFA-9F0B-E31AFAE834D9}" type="datetime1">
              <a:rPr lang="en-US" smtClean="0"/>
              <a:t>8/14/2018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B8250D-7E15-49C5-986B-310FC31A5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©2018 Kenneth Smith, MS, MA, LPC.  Info at kentherapy.com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8351A5-2C7B-4966-B477-4A3B2D74A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E1A6B-9AEC-495F-A4CB-616F06903E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335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0F33D-45F2-4DFB-836C-3CDAF176E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15552-727E-4855-B8B0-79F915B4F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413F02-E787-4515-A7B1-15F3A76FF6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A8B6DD-D839-4437-8D7A-1C84817697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EEB278-CDF1-43EE-B5D8-C4C6AEB43A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48F096-E85F-42FF-B86C-0FF775356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7EDF5-AE9A-48B0-96B5-A394049D5608}" type="datetime1">
              <a:rPr lang="en-US" smtClean="0"/>
              <a:t>8/14/2018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94F14D-7026-48E6-935F-C5A7AC2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©2018 Kenneth Smith, MS, MA, LPC.  Info at kentherapy.com 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8BFDD5-B96C-4627-BE04-C7561377E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E1A6B-9AEC-495F-A4CB-616F06903E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54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7221A-1694-432F-8FE5-17CA292E4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948C8B-375E-4F30-AB82-5E8D17691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7DF1E-897A-4F2D-9AA0-DFFA7FD8744E}" type="datetime1">
              <a:rPr lang="en-US" smtClean="0"/>
              <a:t>8/14/2018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E22E6C-D368-4BA7-B22A-E3F2F1780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©2018 Kenneth Smith, MS, MA, LPC.  Info at kentherapy.com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EF3325-02DE-4376-B89F-74D691D67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E1A6B-9AEC-495F-A4CB-616F06903E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786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82AF31-FC0F-4CDF-B122-2A81489DF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B02D-510E-4935-AF6A-846CCA997301}" type="datetime1">
              <a:rPr lang="en-US" smtClean="0"/>
              <a:t>8/14/2018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573B08-BF80-451C-B76E-79D9E69A9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©2018 Kenneth Smith, MS, MA, LPC.  Info at kentherapy.com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426023-F46C-43AB-8522-1475C50DE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E1A6B-9AEC-495F-A4CB-616F06903E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771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F4EA7-6C2E-43E4-9C57-32489040C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CF2F2-56C2-493D-927F-C41F8AF44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D85147-A82A-4F4A-BDC2-1FF723E017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A8920A-3556-40E9-959A-6CDA515FE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F24D-3792-41D9-9489-9DD014308B11}" type="datetime1">
              <a:rPr lang="en-US" smtClean="0"/>
              <a:t>8/14/2018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24520-3CD0-46AB-8E91-43F131AE8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©2018 Kenneth Smith, MS, MA, LPC.  Info at kentherapy.com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23CE84-5B0E-4715-86DC-D33E9AD41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E1A6B-9AEC-495F-A4CB-616F06903E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764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A6AA6-29D7-4CA9-A395-34C907672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35566D-FF1D-4D2B-92A5-200161A5E6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BDC777-7F81-4911-8B06-DEBA9758C2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0CBE0A-998A-49E5-9C4F-EB851ECE5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BB33-2525-448A-A6D4-DA3F85286654}" type="datetime1">
              <a:rPr lang="en-US" smtClean="0"/>
              <a:t>8/14/2018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CB16DA-7913-425C-BA47-253A7743A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©2018 Kenneth Smith, MS, MA, LPC.  Info at kentherapy.com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A34A8B-7966-4791-9235-675573B36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E1A6B-9AEC-495F-A4CB-616F06903E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484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83AD78-2B37-4BB3-81E8-C1E2F952D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3E29E6-18E5-4335-89F3-23EA286EB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CA1FC-AA38-4C22-A042-75079622F6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F4EC4-C11A-4EA7-8BED-9CFFB302E9CE}" type="datetime1">
              <a:rPr lang="en-US" smtClean="0"/>
              <a:t>8/14/2018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20CE5-7E12-4349-9911-826CBBD3C2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©2018 Kenneth Smith, MS, MA, LPC.  Info at kentherapy.com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E50CA-B89F-4B62-907C-1BD6173496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E1A6B-9AEC-495F-A4CB-616F06903E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24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uxcatalyst.com/2013/03/27/understanding-a-complex-cast-of-characters/" TargetMode="External"/><Relationship Id="rId7" Type="http://schemas.openxmlformats.org/officeDocument/2006/relationships/hyperlink" Target="https://creativecommons.org/licenses/by-nc-nd/2.5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creativecommons.org/licenses/by-nc/3.0/" TargetMode="External"/><Relationship Id="rId5" Type="http://schemas.openxmlformats.org/officeDocument/2006/relationships/hyperlink" Target="http://www.ruleofthedice.com/2014/09/four-reasons-playing-rpgs-is-better.html" TargetMode="Externa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kentherapy.com/achieving-a-better-understanding-of-adult-autism/" TargetMode="External"/><Relationship Id="rId2" Type="http://schemas.openxmlformats.org/officeDocument/2006/relationships/hyperlink" Target="http://kentherapy.com/springoca2018/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sychologytoday.com/blog/my-life-aspergers/200811/are-computers-and-the-internet-making-people-little-bit-autistic" TargetMode="External"/><Relationship Id="rId2" Type="http://schemas.openxmlformats.org/officeDocument/2006/relationships/hyperlink" Target="http://kentherapy.com/achieving-a-better-understanding-of-adult-autism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med.emory.edu/excel/documents/Feeling%20Wheel.pdf" TargetMode="External"/><Relationship Id="rId5" Type="http://schemas.openxmlformats.org/officeDocument/2006/relationships/hyperlink" Target="http://docs.autismresearchcentre.com/tests/AQ10.pdf" TargetMode="External"/><Relationship Id="rId4" Type="http://schemas.openxmlformats.org/officeDocument/2006/relationships/hyperlink" Target="https://spectrumnews.org/opinion/viewpoint/women-autism-hide-complex-struggles-behind-mask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BA2A6-69DD-4FC0-BD53-6A69642F69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25438" y="1122362"/>
            <a:ext cx="6942562" cy="4079875"/>
          </a:xfrm>
        </p:spPr>
        <p:txBody>
          <a:bodyPr>
            <a:noAutofit/>
          </a:bodyPr>
          <a:lstStyle/>
          <a:p>
            <a:r>
              <a:rPr lang="en-US" sz="4400" dirty="0"/>
              <a:t>Helping Students with Autism, ADD/ADHD, and Social Emotional Delays</a:t>
            </a: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7BA751-7119-45B2-B895-24ED5F0077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5232" y="5211124"/>
            <a:ext cx="11097298" cy="839747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/>
              <a:t>Kenneth Smith, MS, MA, LPC</a:t>
            </a:r>
          </a:p>
          <a:p>
            <a:pPr algn="l"/>
            <a:r>
              <a:rPr lang="en-US" dirty="0"/>
              <a:t>Spirit of Peace Clinical Counseling, KenTherapy.com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9F507E-9425-4BBA-AC23-BAF0BFCAFA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39" y="1540900"/>
            <a:ext cx="3020603" cy="3661337"/>
          </a:xfrm>
          <a:prstGeom prst="rect">
            <a:avLst/>
          </a:prstGeom>
        </p:spPr>
      </p:pic>
      <p:pic>
        <p:nvPicPr>
          <p:cNvPr id="5" name="Picture 4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6743A16D-711F-4242-8DA9-437F3CE877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637" y="803434"/>
            <a:ext cx="2578641" cy="3546389"/>
          </a:xfrm>
          <a:prstGeom prst="rect">
            <a:avLst/>
          </a:prstGeom>
        </p:spPr>
      </p:pic>
      <p:pic>
        <p:nvPicPr>
          <p:cNvPr id="7" name="Picture 6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837B7B72-B997-48FE-969B-963A274C5B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075" y="3311610"/>
            <a:ext cx="2578641" cy="354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781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5911E3A-C35B-4EF7-A355-B84E9A14AF4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21ADB3D-AD65-44B4-847D-5E90E90A5D16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CF580C70-814C-4845-B645-919BFFBD16B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4D7BF57-4CAA-45B2-9EF0-0AA1FCF70B1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7886F306-C03A-40C6-8FD5-DCE3D4595D6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2FDC9A36-C7C3-47D7-A64E-ED25C47EC70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BB19BC37-158A-43DC-9A9E-E45CC71954D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077654CC-108F-48D5-B5E9-437F164F52A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A3CF3A63-1C1E-4E85-A78A-FDC16431E3A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8740FC9A-72DD-4D9B-BA25-1CCED135240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7FBF5743-F2AE-4D0D-BCD1-01F7686D012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ED32316-D4F7-4795-BBE0-DEBB60E27CE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583B23C9-B9B7-4E93-9538-CBE316F83FD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5B144260-9F2C-4ADB-A37C-1CFB4B428B1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53FF918D-79D3-4F55-A68C-0DD5880DABD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B9FC1440-933F-44FE-8D77-4827DD0F99A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0F67F308-A67C-4D2E-B081-59BB31D8EC5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80112F01-90EB-4AEC-A39C-5C6875FFB99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893F6B05-90EB-4C75-A0F0-C7247553BD8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227B563B-E0C0-4D81-966D-B5E2DBAAE8B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130DF93D-D1FF-477A-BDCE-C8B01C3B476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44ED67A1-C6FE-4AC8-8473-11DAC03DCD3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213A54F3-15FA-4C8F-8ABF-CE77E721965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F8A7F7F-DD1A-4F41-98AC-B9CE2A620CDC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EF47228-EB7C-4EBA-BE01-DA6CB241028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22">
              <a:extLst>
                <a:ext uri="{FF2B5EF4-FFF2-40B4-BE49-F238E27FC236}">
                  <a16:creationId xmlns:a16="http://schemas.microsoft.com/office/drawing/2014/main" id="{3D2FD25A-EFFD-4F5C-9258-981F5907DE2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CF573BC-A06F-4036-A3A8-9D07DDE6225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2F8B946-0053-4574-8272-1FCB74BFE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9" y="2302002"/>
            <a:ext cx="3621088" cy="252245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6000" baseline="30000" dirty="0">
                <a:solidFill>
                  <a:srgbClr val="FFFFFF"/>
                </a:solidFill>
              </a:rPr>
              <a:t>Be Consistent</a:t>
            </a:r>
            <a:endParaRPr lang="en-US" sz="6000" kern="1200" baseline="300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65582B-AFB8-4FEF-AAE6-F36E7065BA59}"/>
              </a:ext>
            </a:extLst>
          </p:cNvPr>
          <p:cNvSpPr txBox="1"/>
          <p:nvPr/>
        </p:nvSpPr>
        <p:spPr>
          <a:xfrm>
            <a:off x="4660358" y="376238"/>
            <a:ext cx="6742210" cy="613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AF05BA-D604-466A-AF30-1C7E96033E3A}"/>
              </a:ext>
            </a:extLst>
          </p:cNvPr>
          <p:cNvSpPr txBox="1"/>
          <p:nvPr/>
        </p:nvSpPr>
        <p:spPr>
          <a:xfrm>
            <a:off x="4888466" y="1582718"/>
            <a:ext cx="689373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Consistency brings a sense of calm and predictability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It is easier for people to navigate situations that have clear rules and guidelines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Reduces anxiety 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CE64C-0715-4C0B-B5AF-0914FE2A9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©2018 Kenneth Smith, MS, MA, LPC.  Info at kentherapy.com 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B3F66EC-2CF0-4EC5-AF07-8FEE5304B306}"/>
              </a:ext>
            </a:extLst>
          </p:cNvPr>
          <p:cNvSpPr txBox="1"/>
          <p:nvPr/>
        </p:nvSpPr>
        <p:spPr>
          <a:xfrm>
            <a:off x="904877" y="1786270"/>
            <a:ext cx="3451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aseline="30000" dirty="0">
                <a:solidFill>
                  <a:srgbClr val="FFFFFF"/>
                </a:solidFill>
              </a:rPr>
              <a:t>How to Help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65827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5911E3A-C35B-4EF7-A355-B84E9A14AF4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21ADB3D-AD65-44B4-847D-5E90E90A5D16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CF580C70-814C-4845-B645-919BFFBD16B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4D7BF57-4CAA-45B2-9EF0-0AA1FCF70B1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7886F306-C03A-40C6-8FD5-DCE3D4595D6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2FDC9A36-C7C3-47D7-A64E-ED25C47EC70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BB19BC37-158A-43DC-9A9E-E45CC71954D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077654CC-108F-48D5-B5E9-437F164F52A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A3CF3A63-1C1E-4E85-A78A-FDC16431E3A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8740FC9A-72DD-4D9B-BA25-1CCED135240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7FBF5743-F2AE-4D0D-BCD1-01F7686D012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ED32316-D4F7-4795-BBE0-DEBB60E27CE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583B23C9-B9B7-4E93-9538-CBE316F83FD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5B144260-9F2C-4ADB-A37C-1CFB4B428B1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53FF918D-79D3-4F55-A68C-0DD5880DABD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B9FC1440-933F-44FE-8D77-4827DD0F99A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0F67F308-A67C-4D2E-B081-59BB31D8EC5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80112F01-90EB-4AEC-A39C-5C6875FFB99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893F6B05-90EB-4C75-A0F0-C7247553BD8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227B563B-E0C0-4D81-966D-B5E2DBAAE8B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130DF93D-D1FF-477A-BDCE-C8B01C3B476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44ED67A1-C6FE-4AC8-8473-11DAC03DCD3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213A54F3-15FA-4C8F-8ABF-CE77E721965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F8A7F7F-DD1A-4F41-98AC-B9CE2A620CDC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EF47228-EB7C-4EBA-BE01-DA6CB241028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22">
              <a:extLst>
                <a:ext uri="{FF2B5EF4-FFF2-40B4-BE49-F238E27FC236}">
                  <a16:creationId xmlns:a16="http://schemas.microsoft.com/office/drawing/2014/main" id="{3D2FD25A-EFFD-4F5C-9258-981F5907DE2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CF573BC-A06F-4036-A3A8-9D07DDE6225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2F8B946-0053-4574-8272-1FCB74BFE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9" y="2302002"/>
            <a:ext cx="3621088" cy="252245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6000" kern="1200" baseline="30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Visualize Social and Emotional Concepts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65582B-AFB8-4FEF-AAE6-F36E7065BA59}"/>
              </a:ext>
            </a:extLst>
          </p:cNvPr>
          <p:cNvSpPr txBox="1"/>
          <p:nvPr/>
        </p:nvSpPr>
        <p:spPr>
          <a:xfrm>
            <a:off x="4660358" y="376238"/>
            <a:ext cx="6742210" cy="613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AF05BA-D604-466A-AF30-1C7E96033E3A}"/>
              </a:ext>
            </a:extLst>
          </p:cNvPr>
          <p:cNvSpPr txBox="1"/>
          <p:nvPr/>
        </p:nvSpPr>
        <p:spPr>
          <a:xfrm>
            <a:off x="4888466" y="1582718"/>
            <a:ext cx="689373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Students with Autism and ADD/AHDH may deal better with social and emotional concepts if they can be visualized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Feelings wheel can be a useful tool to get students to relate emotions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Black and White thinking can often be helped by talking about the mixing of black and white to get grays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Tools like Social Problem Solving (Mataya and Owens, 2013) can be very useful for helping clients navigate social problems and choices.  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CE64C-0715-4C0B-B5AF-0914FE2A9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©2018 Kenneth Smith, MS, MA, LPC.  Info at kentherapy.com 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B3F66EC-2CF0-4EC5-AF07-8FEE5304B306}"/>
              </a:ext>
            </a:extLst>
          </p:cNvPr>
          <p:cNvSpPr txBox="1"/>
          <p:nvPr/>
        </p:nvSpPr>
        <p:spPr>
          <a:xfrm>
            <a:off x="904877" y="1786270"/>
            <a:ext cx="3451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aseline="30000" dirty="0">
                <a:solidFill>
                  <a:srgbClr val="FFFFFF"/>
                </a:solidFill>
              </a:rPr>
              <a:t>How to Help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22259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B0647-92AB-4B4D-9043-A70CE0690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787078" y="365125"/>
            <a:ext cx="51122" cy="129005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23F1A9-AA0B-4FBC-814E-A3E211B32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©2018 Kenneth Smith, MS, MA, LPC.  Info at kentherapy.com  </a:t>
            </a:r>
          </a:p>
        </p:txBody>
      </p:sp>
      <p:pic>
        <p:nvPicPr>
          <p:cNvPr id="5" name="Picture 4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A179603A-7622-4D56-B8C7-FAB360439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532" y="136525"/>
            <a:ext cx="67011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974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CBAAC17-4CDB-4DFF-A621-A1B08EB81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©2018 Kenneth Smith, MS, MA, LPC.  Info at kentherapy.com  </a:t>
            </a:r>
            <a:endParaRPr lang="en-US" dirty="0"/>
          </a:p>
        </p:txBody>
      </p:sp>
      <p:pic>
        <p:nvPicPr>
          <p:cNvPr id="4" name="Picture 3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D18B240D-C5E6-4B18-AC32-87DFA029B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715" y="0"/>
            <a:ext cx="4986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178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5911E3A-C35B-4EF7-A355-B84E9A14AF4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21ADB3D-AD65-44B4-847D-5E90E90A5D16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CF580C70-814C-4845-B645-919BFFBD16B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4D7BF57-4CAA-45B2-9EF0-0AA1FCF70B1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7886F306-C03A-40C6-8FD5-DCE3D4595D6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2FDC9A36-C7C3-47D7-A64E-ED25C47EC70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BB19BC37-158A-43DC-9A9E-E45CC71954D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077654CC-108F-48D5-B5E9-437F164F52A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A3CF3A63-1C1E-4E85-A78A-FDC16431E3A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8740FC9A-72DD-4D9B-BA25-1CCED135240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7FBF5743-F2AE-4D0D-BCD1-01F7686D012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ED32316-D4F7-4795-BBE0-DEBB60E27CE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583B23C9-B9B7-4E93-9538-CBE316F83FD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5B144260-9F2C-4ADB-A37C-1CFB4B428B1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53FF918D-79D3-4F55-A68C-0DD5880DABD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B9FC1440-933F-44FE-8D77-4827DD0F99A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0F67F308-A67C-4D2E-B081-59BB31D8EC5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80112F01-90EB-4AEC-A39C-5C6875FFB99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893F6B05-90EB-4C75-A0F0-C7247553BD8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227B563B-E0C0-4D81-966D-B5E2DBAAE8B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130DF93D-D1FF-477A-BDCE-C8B01C3B476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44ED67A1-C6FE-4AC8-8473-11DAC03DCD3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213A54F3-15FA-4C8F-8ABF-CE77E721965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F8A7F7F-DD1A-4F41-98AC-B9CE2A620CDC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EF47228-EB7C-4EBA-BE01-DA6CB241028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22">
              <a:extLst>
                <a:ext uri="{FF2B5EF4-FFF2-40B4-BE49-F238E27FC236}">
                  <a16:creationId xmlns:a16="http://schemas.microsoft.com/office/drawing/2014/main" id="{3D2FD25A-EFFD-4F5C-9258-981F5907DE2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CF573BC-A06F-4036-A3A8-9D07DDE6225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2F8B946-0053-4574-8272-1FCB74BFE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9" y="2302002"/>
            <a:ext cx="3621088" cy="252245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6000" baseline="30000" dirty="0">
                <a:solidFill>
                  <a:srgbClr val="FFFFFF"/>
                </a:solidFill>
              </a:rPr>
              <a:t>Teach Basic Social Skills and Expectations</a:t>
            </a:r>
            <a:endParaRPr lang="en-US" sz="6000" kern="1200" baseline="300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65582B-AFB8-4FEF-AAE6-F36E7065BA59}"/>
              </a:ext>
            </a:extLst>
          </p:cNvPr>
          <p:cNvSpPr txBox="1"/>
          <p:nvPr/>
        </p:nvSpPr>
        <p:spPr>
          <a:xfrm>
            <a:off x="4660358" y="376238"/>
            <a:ext cx="6742210" cy="613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AF05BA-D604-466A-AF30-1C7E96033E3A}"/>
              </a:ext>
            </a:extLst>
          </p:cNvPr>
          <p:cNvSpPr txBox="1"/>
          <p:nvPr/>
        </p:nvSpPr>
        <p:spPr>
          <a:xfrm>
            <a:off x="4888466" y="1582718"/>
            <a:ext cx="689373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Lack of instruction of how to act probally hurts most students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Be clear about what you expect in your classroom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Have clear enforceable rules about how to act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For student who have major problems with understanding social norms, things like Social Stories may be of help.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CE64C-0715-4C0B-B5AF-0914FE2A9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©2018 Kenneth Smith, MS, MA, LPC.  Info at kentherapy.com 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B3F66EC-2CF0-4EC5-AF07-8FEE5304B306}"/>
              </a:ext>
            </a:extLst>
          </p:cNvPr>
          <p:cNvSpPr txBox="1"/>
          <p:nvPr/>
        </p:nvSpPr>
        <p:spPr>
          <a:xfrm>
            <a:off x="904877" y="1786270"/>
            <a:ext cx="3451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aseline="30000" dirty="0">
                <a:solidFill>
                  <a:srgbClr val="FFFFFF"/>
                </a:solidFill>
              </a:rPr>
              <a:t>How to Help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09125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5911E3A-C35B-4EF7-A355-B84E9A14AF4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21ADB3D-AD65-44B4-847D-5E90E90A5D16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CF580C70-814C-4845-B645-919BFFBD16B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4D7BF57-4CAA-45B2-9EF0-0AA1FCF70B1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7886F306-C03A-40C6-8FD5-DCE3D4595D6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2FDC9A36-C7C3-47D7-A64E-ED25C47EC70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BB19BC37-158A-43DC-9A9E-E45CC71954D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077654CC-108F-48D5-B5E9-437F164F52A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A3CF3A63-1C1E-4E85-A78A-FDC16431E3A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8740FC9A-72DD-4D9B-BA25-1CCED135240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7FBF5743-F2AE-4D0D-BCD1-01F7686D012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ED32316-D4F7-4795-BBE0-DEBB60E27CE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583B23C9-B9B7-4E93-9538-CBE316F83FD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5B144260-9F2C-4ADB-A37C-1CFB4B428B1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53FF918D-79D3-4F55-A68C-0DD5880DABD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B9FC1440-933F-44FE-8D77-4827DD0F99A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0F67F308-A67C-4D2E-B081-59BB31D8EC5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80112F01-90EB-4AEC-A39C-5C6875FFB99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893F6B05-90EB-4C75-A0F0-C7247553BD8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227B563B-E0C0-4D81-966D-B5E2DBAAE8B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130DF93D-D1FF-477A-BDCE-C8B01C3B476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44ED67A1-C6FE-4AC8-8473-11DAC03DCD3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213A54F3-15FA-4C8F-8ABF-CE77E721965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F8A7F7F-DD1A-4F41-98AC-B9CE2A620CDC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EF47228-EB7C-4EBA-BE01-DA6CB241028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22">
              <a:extLst>
                <a:ext uri="{FF2B5EF4-FFF2-40B4-BE49-F238E27FC236}">
                  <a16:creationId xmlns:a16="http://schemas.microsoft.com/office/drawing/2014/main" id="{3D2FD25A-EFFD-4F5C-9258-981F5907DE2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CF573BC-A06F-4036-A3A8-9D07DDE6225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2F8B946-0053-4574-8272-1FCB74BFE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9" y="2302002"/>
            <a:ext cx="3621088" cy="252245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6000" kern="1200" baseline="30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Give Clear and Constructive Feedback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65582B-AFB8-4FEF-AAE6-F36E7065BA59}"/>
              </a:ext>
            </a:extLst>
          </p:cNvPr>
          <p:cNvSpPr txBox="1"/>
          <p:nvPr/>
        </p:nvSpPr>
        <p:spPr>
          <a:xfrm>
            <a:off x="4660358" y="376238"/>
            <a:ext cx="6742210" cy="613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AF05BA-D604-466A-AF30-1C7E96033E3A}"/>
              </a:ext>
            </a:extLst>
          </p:cNvPr>
          <p:cNvSpPr txBox="1"/>
          <p:nvPr/>
        </p:nvSpPr>
        <p:spPr>
          <a:xfrm>
            <a:off x="4888466" y="1582718"/>
            <a:ext cx="689373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Be specific in behaviors that are causing problems and how you want the behavior changed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Avoid criticizing the whole person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Make statements more than ask questions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If students do what you want, let matters rest. Insight is often over rated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CE64C-0715-4C0B-B5AF-0914FE2A9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©2018 Kenneth Smith, MS, MA, LPC.  Info at kentherapy.com 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B3F66EC-2CF0-4EC5-AF07-8FEE5304B306}"/>
              </a:ext>
            </a:extLst>
          </p:cNvPr>
          <p:cNvSpPr txBox="1"/>
          <p:nvPr/>
        </p:nvSpPr>
        <p:spPr>
          <a:xfrm>
            <a:off x="904877" y="1786270"/>
            <a:ext cx="3451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aseline="30000" dirty="0">
                <a:solidFill>
                  <a:srgbClr val="FFFFFF"/>
                </a:solidFill>
              </a:rPr>
              <a:t>How to Help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65217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03A91AC-0231-4868-AC50-8BCBA4DB1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©2018 Kenneth Smith, MS, MA, LPC.  Info at kentherapy.com  </a:t>
            </a:r>
            <a:endParaRPr lang="en-US" dirty="0"/>
          </a:p>
        </p:txBody>
      </p:sp>
      <p:pic>
        <p:nvPicPr>
          <p:cNvPr id="4" name="Picture 3" descr="A screen shot of a dog&#10;&#10;Description generated with very high confidence">
            <a:extLst>
              <a:ext uri="{FF2B5EF4-FFF2-40B4-BE49-F238E27FC236}">
                <a16:creationId xmlns:a16="http://schemas.microsoft.com/office/drawing/2014/main" id="{1174B7DF-4F56-48BB-8AFB-7166312302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238" y="0"/>
            <a:ext cx="88597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612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5911E3A-C35B-4EF7-A355-B84E9A14AF4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21ADB3D-AD65-44B4-847D-5E90E90A5D16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CF580C70-814C-4845-B645-919BFFBD16B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4D7BF57-4CAA-45B2-9EF0-0AA1FCF70B1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7886F306-C03A-40C6-8FD5-DCE3D4595D6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2FDC9A36-C7C3-47D7-A64E-ED25C47EC70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BB19BC37-158A-43DC-9A9E-E45CC71954D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077654CC-108F-48D5-B5E9-437F164F52A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A3CF3A63-1C1E-4E85-A78A-FDC16431E3A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8740FC9A-72DD-4D9B-BA25-1CCED135240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7FBF5743-F2AE-4D0D-BCD1-01F7686D012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ED32316-D4F7-4795-BBE0-DEBB60E27CE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583B23C9-B9B7-4E93-9538-CBE316F83FD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5B144260-9F2C-4ADB-A37C-1CFB4B428B1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53FF918D-79D3-4F55-A68C-0DD5880DABD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B9FC1440-933F-44FE-8D77-4827DD0F99A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0F67F308-A67C-4D2E-B081-59BB31D8EC5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80112F01-90EB-4AEC-A39C-5C6875FFB99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893F6B05-90EB-4C75-A0F0-C7247553BD8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227B563B-E0C0-4D81-966D-B5E2DBAAE8B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130DF93D-D1FF-477A-BDCE-C8B01C3B476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44ED67A1-C6FE-4AC8-8473-11DAC03DCD3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213A54F3-15FA-4C8F-8ABF-CE77E721965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F8A7F7F-DD1A-4F41-98AC-B9CE2A620CDC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EF47228-EB7C-4EBA-BE01-DA6CB241028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22">
              <a:extLst>
                <a:ext uri="{FF2B5EF4-FFF2-40B4-BE49-F238E27FC236}">
                  <a16:creationId xmlns:a16="http://schemas.microsoft.com/office/drawing/2014/main" id="{3D2FD25A-EFFD-4F5C-9258-981F5907DE2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CF573BC-A06F-4036-A3A8-9D07DDE6225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2F8B946-0053-4574-8272-1FCB74BFE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9" y="2302002"/>
            <a:ext cx="3621088" cy="252245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6000" kern="1200" baseline="30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may not help…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65582B-AFB8-4FEF-AAE6-F36E7065BA59}"/>
              </a:ext>
            </a:extLst>
          </p:cNvPr>
          <p:cNvSpPr txBox="1"/>
          <p:nvPr/>
        </p:nvSpPr>
        <p:spPr>
          <a:xfrm>
            <a:off x="4660358" y="376238"/>
            <a:ext cx="6742210" cy="613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AF05BA-D604-466A-AF30-1C7E96033E3A}"/>
              </a:ext>
            </a:extLst>
          </p:cNvPr>
          <p:cNvSpPr txBox="1"/>
          <p:nvPr/>
        </p:nvSpPr>
        <p:spPr>
          <a:xfrm>
            <a:off x="4733115" y="229532"/>
            <a:ext cx="6893737" cy="951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Making students talk about feelings if they don’t want to…if they conform to your instructions, let the matter rest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Dialog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Constant shaming/Badgering- Let your yes mean yes and your no mean no.  If a student does not follow expectations be sure to have enforceable consequences at hand.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CE64C-0715-4C0B-B5AF-0914FE2A9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©2018 Kenneth Smith, MS, MA, LPC.  Info at kentherapy.com  </a:t>
            </a:r>
          </a:p>
        </p:txBody>
      </p:sp>
    </p:spTree>
    <p:extLst>
      <p:ext uri="{BB962C8B-B14F-4D97-AF65-F5344CB8AC3E}">
        <p14:creationId xmlns:p14="http://schemas.microsoft.com/office/powerpoint/2010/main" val="3691167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5911E3A-C35B-4EF7-A355-B84E9A14AF4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21ADB3D-AD65-44B4-847D-5E90E90A5D16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CF580C70-814C-4845-B645-919BFFBD16B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4D7BF57-4CAA-45B2-9EF0-0AA1FCF70B1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7886F306-C03A-40C6-8FD5-DCE3D4595D6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2FDC9A36-C7C3-47D7-A64E-ED25C47EC70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BB19BC37-158A-43DC-9A9E-E45CC71954D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077654CC-108F-48D5-B5E9-437F164F52A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A3CF3A63-1C1E-4E85-A78A-FDC16431E3A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8740FC9A-72DD-4D9B-BA25-1CCED135240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7FBF5743-F2AE-4D0D-BCD1-01F7686D012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ED32316-D4F7-4795-BBE0-DEBB60E27CE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583B23C9-B9B7-4E93-9538-CBE316F83FD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5B144260-9F2C-4ADB-A37C-1CFB4B428B1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53FF918D-79D3-4F55-A68C-0DD5880DABD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B9FC1440-933F-44FE-8D77-4827DD0F99A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0F67F308-A67C-4D2E-B081-59BB31D8EC5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80112F01-90EB-4AEC-A39C-5C6875FFB99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893F6B05-90EB-4C75-A0F0-C7247553BD8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227B563B-E0C0-4D81-966D-B5E2DBAAE8B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130DF93D-D1FF-477A-BDCE-C8B01C3B476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44ED67A1-C6FE-4AC8-8473-11DAC03DCD3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213A54F3-15FA-4C8F-8ABF-CE77E721965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F8A7F7F-DD1A-4F41-98AC-B9CE2A620CDC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EF47228-EB7C-4EBA-BE01-DA6CB241028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22">
              <a:extLst>
                <a:ext uri="{FF2B5EF4-FFF2-40B4-BE49-F238E27FC236}">
                  <a16:creationId xmlns:a16="http://schemas.microsoft.com/office/drawing/2014/main" id="{3D2FD25A-EFFD-4F5C-9258-981F5907DE2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CF573BC-A06F-4036-A3A8-9D07DDE6225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2F8B946-0053-4574-8272-1FCB74BFE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9" y="2302002"/>
            <a:ext cx="3621088" cy="252245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6000" kern="1200" baseline="30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may not help…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65582B-AFB8-4FEF-AAE6-F36E7065BA59}"/>
              </a:ext>
            </a:extLst>
          </p:cNvPr>
          <p:cNvSpPr txBox="1"/>
          <p:nvPr/>
        </p:nvSpPr>
        <p:spPr>
          <a:xfrm>
            <a:off x="4660358" y="376238"/>
            <a:ext cx="6742210" cy="613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AF05BA-D604-466A-AF30-1C7E96033E3A}"/>
              </a:ext>
            </a:extLst>
          </p:cNvPr>
          <p:cNvSpPr txBox="1"/>
          <p:nvPr/>
        </p:nvSpPr>
        <p:spPr>
          <a:xfrm>
            <a:off x="4733115" y="229532"/>
            <a:ext cx="6893737" cy="9787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Not giving praise when a student does the correct thing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Let a dislike of a child’s personality get in the way of you teaching them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Caring too much…You need proper boundaries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A lot of yelling and severe criticism  </a:t>
            </a:r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CE64C-0715-4C0B-B5AF-0914FE2A9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©2018 Kenneth Smith, MS, MA, LPC.  Info at kentherapy.com  </a:t>
            </a:r>
          </a:p>
        </p:txBody>
      </p:sp>
    </p:spTree>
    <p:extLst>
      <p:ext uri="{BB962C8B-B14F-4D97-AF65-F5344CB8AC3E}">
        <p14:creationId xmlns:p14="http://schemas.microsoft.com/office/powerpoint/2010/main" val="2235094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23AC064-BC96-4F32-8AE1-B2FD3875482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E7C77BC-7138-40B1-A15B-20F57A49462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B146403-F3D6-484B-B2ED-97F9565D037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group of people standing in the grass&#10;&#10;Description generated with very high confidence">
            <a:extLst>
              <a:ext uri="{FF2B5EF4-FFF2-40B4-BE49-F238E27FC236}">
                <a16:creationId xmlns:a16="http://schemas.microsoft.com/office/drawing/2014/main" id="{47E47A04-0DCD-4187-8AC1-A5AE818368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26597" y="307731"/>
            <a:ext cx="5242802" cy="3997637"/>
          </a:xfrm>
          <a:prstGeom prst="rect">
            <a:avLst/>
          </a:prstGeom>
        </p:spPr>
      </p:pic>
      <p:pic>
        <p:nvPicPr>
          <p:cNvPr id="7" name="Picture 6" descr="A group of people sitting at a table&#10;&#10;Description generated with high confidence">
            <a:extLst>
              <a:ext uri="{FF2B5EF4-FFF2-40B4-BE49-F238E27FC236}">
                <a16:creationId xmlns:a16="http://schemas.microsoft.com/office/drawing/2014/main" id="{7322B281-EA37-497D-A0F0-45D3462D6C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293271" y="731520"/>
            <a:ext cx="5578690" cy="30822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719A87-97EF-46C4-A52C-4247CCB99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ROLE PLAYING APPLICATION TIME!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348BC8-1731-4310-80CD-A34D26351969}"/>
              </a:ext>
            </a:extLst>
          </p:cNvPr>
          <p:cNvSpPr txBox="1"/>
          <p:nvPr/>
        </p:nvSpPr>
        <p:spPr>
          <a:xfrm>
            <a:off x="3349533" y="4105313"/>
            <a:ext cx="231986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3" tooltip="http://www.cruxcatalyst.com/2013/03/27/understanding-a-complex-cast-of-characters/"/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6" tooltip="https://creativecommons.org/licenses/by-nc/3.0/"/>
              </a:rPr>
              <a:t>CC BY-NC</a:t>
            </a:r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770267-D6C4-4720-8668-52ADD7F06D27}"/>
              </a:ext>
            </a:extLst>
          </p:cNvPr>
          <p:cNvSpPr txBox="1"/>
          <p:nvPr/>
        </p:nvSpPr>
        <p:spPr>
          <a:xfrm>
            <a:off x="9412633" y="3613691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5" tooltip="http://www.ruleofthedice.com/2014/09/four-reasons-playing-rpgs-is-better.html"/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7" tooltip="https://creativecommons.org/licenses/by-nc-nd/2.5/"/>
              </a:rPr>
              <a:t>CC BY-NC-ND</a:t>
            </a:r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B79C1A-08BC-46E2-85D2-7990E3199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©2018 Kenneth Smith, MS, MA, LPC.  Info at kentherapy.com  </a:t>
            </a:r>
          </a:p>
        </p:txBody>
      </p:sp>
    </p:spTree>
    <p:extLst>
      <p:ext uri="{BB962C8B-B14F-4D97-AF65-F5344CB8AC3E}">
        <p14:creationId xmlns:p14="http://schemas.microsoft.com/office/powerpoint/2010/main" val="4205553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5911E3A-C35B-4EF7-A355-B84E9A14AF4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21ADB3D-AD65-44B4-847D-5E90E90A5D16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CF580C70-814C-4845-B645-919BFFBD16B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4D7BF57-4CAA-45B2-9EF0-0AA1FCF70B1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7886F306-C03A-40C6-8FD5-DCE3D4595D6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2FDC9A36-C7C3-47D7-A64E-ED25C47EC70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BB19BC37-158A-43DC-9A9E-E45CC71954D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077654CC-108F-48D5-B5E9-437F164F52A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A3CF3A63-1C1E-4E85-A78A-FDC16431E3A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8740FC9A-72DD-4D9B-BA25-1CCED135240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7FBF5743-F2AE-4D0D-BCD1-01F7686D012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CED32316-D4F7-4795-BBE0-DEBB60E27CE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583B23C9-B9B7-4E93-9538-CBE316F83FD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5B144260-9F2C-4ADB-A37C-1CFB4B428B1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53FF918D-79D3-4F55-A68C-0DD5880DABD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B9FC1440-933F-44FE-8D77-4827DD0F99A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0F67F308-A67C-4D2E-B081-59BB31D8EC5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80112F01-90EB-4AEC-A39C-5C6875FFB99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893F6B05-90EB-4C75-A0F0-C7247553BD8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227B563B-E0C0-4D81-966D-B5E2DBAAE8B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130DF93D-D1FF-477A-BDCE-C8B01C3B476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44ED67A1-C6FE-4AC8-8473-11DAC03DCD3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213A54F3-15FA-4C8F-8ABF-CE77E721965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F8A7F7F-DD1A-4F41-98AC-B9CE2A620CDC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EF47228-EB7C-4EBA-BE01-DA6CB241028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22">
              <a:extLst>
                <a:ext uri="{FF2B5EF4-FFF2-40B4-BE49-F238E27FC236}">
                  <a16:creationId xmlns:a16="http://schemas.microsoft.com/office/drawing/2014/main" id="{3D2FD25A-EFFD-4F5C-9258-981F5907DE2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CF573BC-A06F-4036-A3A8-9D07DDE6225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56A2F5D-7344-49B3-A704-FA57A6EB8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7" y="2415322"/>
            <a:ext cx="3451730" cy="23998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dirty="0">
                <a:solidFill>
                  <a:srgbClr val="FFFFFF"/>
                </a:solidFill>
              </a:rPr>
              <a:t>Autism Features</a:t>
            </a:r>
            <a:br>
              <a:rPr lang="en-US" sz="3100" dirty="0">
                <a:solidFill>
                  <a:srgbClr val="FFFFFF"/>
                </a:solidFill>
              </a:rPr>
            </a:br>
            <a:br>
              <a:rPr lang="en-US" sz="3100" dirty="0">
                <a:solidFill>
                  <a:srgbClr val="FFFFFF"/>
                </a:solidFill>
              </a:rPr>
            </a:br>
            <a:endParaRPr lang="en-US" sz="31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7C68B6-ACF2-406B-969C-6F2ED37D624F}"/>
              </a:ext>
            </a:extLst>
          </p:cNvPr>
          <p:cNvSpPr txBox="1"/>
          <p:nvPr/>
        </p:nvSpPr>
        <p:spPr>
          <a:xfrm>
            <a:off x="5120640" y="804672"/>
            <a:ext cx="6281928" cy="5248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Deductive vs Inductive Thinking of Emotions “Missing the [emotional] forest for the[emotion] tree.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Thinking in Pictures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Trouble with “just picking up” social dynamics </a:t>
            </a:r>
            <a:r>
              <a:rPr lang="en-US" sz="1700" baseline="30000" dirty="0"/>
              <a:t>2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Probably becoming harder to navigate social situations due to a   more informal and online approach to social interactions</a:t>
            </a:r>
            <a:r>
              <a:rPr lang="en-US" sz="1700" baseline="30000" dirty="0"/>
              <a:t>3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Often marked anxiety surrounding social interactions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Girls with Autism often much better at masking signs and present very different than boys </a:t>
            </a:r>
            <a:r>
              <a:rPr lang="en-US" sz="1700" baseline="30000" dirty="0"/>
              <a:t>4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“Once one has learned to pay attention to the characteristic manifestations of autism, one realizes that they are not at all rare.” Hans Asperger </a:t>
            </a:r>
            <a:r>
              <a:rPr lang="en-US" sz="1700" baseline="30000" dirty="0"/>
              <a:t>5</a:t>
            </a:r>
            <a:r>
              <a:rPr lang="en-US" sz="1700" dirty="0"/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7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933261-F6A3-4B66-904F-BDF7F4370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62260"/>
            <a:ext cx="6367462" cy="365125"/>
          </a:xfrm>
        </p:spPr>
        <p:txBody>
          <a:bodyPr/>
          <a:lstStyle/>
          <a:p>
            <a:r>
              <a:rPr lang="en-US" dirty="0"/>
              <a:t>©2018 Kenneth Smith, MS, MA, LPC.  Info at kentherapy.com  </a:t>
            </a:r>
          </a:p>
        </p:txBody>
      </p:sp>
    </p:spTree>
    <p:extLst>
      <p:ext uri="{BB962C8B-B14F-4D97-AF65-F5344CB8AC3E}">
        <p14:creationId xmlns:p14="http://schemas.microsoft.com/office/powerpoint/2010/main" val="1166047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5911E3A-C35B-4EF7-A355-B84E9A14AF4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21ADB3D-AD65-44B4-847D-5E90E90A5D16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F580C70-814C-4845-B645-919BFFBD16B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34D7BF57-4CAA-45B2-9EF0-0AA1FCF70B1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7886F306-C03A-40C6-8FD5-DCE3D4595D6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2FDC9A36-C7C3-47D7-A64E-ED25C47EC70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BB19BC37-158A-43DC-9A9E-E45CC71954D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077654CC-108F-48D5-B5E9-437F164F52A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A3CF3A63-1C1E-4E85-A78A-FDC16431E3A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8740FC9A-72DD-4D9B-BA25-1CCED135240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7FBF5743-F2AE-4D0D-BCD1-01F7686D012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CED32316-D4F7-4795-BBE0-DEBB60E27CE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583B23C9-B9B7-4E93-9538-CBE316F83FD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5B144260-9F2C-4ADB-A37C-1CFB4B428B1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53FF918D-79D3-4F55-A68C-0DD5880DABD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B9FC1440-933F-44FE-8D77-4827DD0F99A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0F67F308-A67C-4D2E-B081-59BB31D8EC5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80112F01-90EB-4AEC-A39C-5C6875FFB99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893F6B05-90EB-4C75-A0F0-C7247553BD8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227B563B-E0C0-4D81-966D-B5E2DBAAE8B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130DF93D-D1FF-477A-BDCE-C8B01C3B476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44ED67A1-C6FE-4AC8-8473-11DAC03DCD3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213A54F3-15FA-4C8F-8ABF-CE77E721965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F8A7F7F-DD1A-4F41-98AC-B9CE2A620CDC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EF47228-EB7C-4EBA-BE01-DA6CB241028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Isosceles Triangle 22">
              <a:extLst>
                <a:ext uri="{FF2B5EF4-FFF2-40B4-BE49-F238E27FC236}">
                  <a16:creationId xmlns:a16="http://schemas.microsoft.com/office/drawing/2014/main" id="{3D2FD25A-EFFD-4F5C-9258-981F5907DE2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CF573BC-A06F-4036-A3A8-9D07DDE6225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7168EBA-D2DC-4D3F-BB54-C6F7FFD83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7" y="2415322"/>
            <a:ext cx="3451730" cy="23998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Suggested Reading and Resources</a:t>
            </a:r>
          </a:p>
        </p:txBody>
      </p:sp>
      <p:sp>
        <p:nvSpPr>
          <p:cNvPr id="45" name="TextBox 2">
            <a:extLst>
              <a:ext uri="{FF2B5EF4-FFF2-40B4-BE49-F238E27FC236}">
                <a16:creationId xmlns:a16="http://schemas.microsoft.com/office/drawing/2014/main" id="{45979ADD-C15B-4773-B7A7-2E7BE349D0DE}"/>
              </a:ext>
            </a:extLst>
          </p:cNvPr>
          <p:cNvSpPr txBox="1"/>
          <p:nvPr/>
        </p:nvSpPr>
        <p:spPr>
          <a:xfrm>
            <a:off x="5120640" y="804672"/>
            <a:ext cx="6281928" cy="5248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/>
              <a:t>Copy of Feelings Wheel and This Presentation at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hlinkClick r:id="rId2"/>
              </a:rPr>
              <a:t>http://kentherapy.com/</a:t>
            </a:r>
            <a:r>
              <a:rPr lang="en-US" sz="2000" b="1" dirty="0"/>
              <a:t>stmary2018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/>
              <a:t>Readings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u="sng" dirty="0"/>
              <a:t>Successful Problem-Solving for High-Functioning Students with Autism Spectrum Disorder </a:t>
            </a:r>
            <a:r>
              <a:rPr lang="en-US" sz="2000" dirty="0"/>
              <a:t>by </a:t>
            </a:r>
            <a:r>
              <a:rPr lang="en-US" sz="2000" dirty="0" err="1"/>
              <a:t>Mataya</a:t>
            </a:r>
            <a:r>
              <a:rPr lang="en-US" sz="2000" dirty="0"/>
              <a:t> and Owens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Smith, Kenneth. (2017). Achieving a Better Understanding of Adult Autism. Counseling Today.  September Issue, pgs. 54-59. </a:t>
            </a:r>
            <a:r>
              <a:rPr lang="en-US" sz="2000" dirty="0">
                <a:hlinkClick r:id="rId3"/>
              </a:rPr>
              <a:t>http://kentherapy.com/achieving-a-better-understanding-of-adult-autism/</a:t>
            </a:r>
            <a:r>
              <a:rPr lang="en-US" sz="2000" dirty="0"/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73E6D9-B9BC-4E13-9BCE-ED7F40D9A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©2018 Kenneth Smith, MS, MA, LPC.  Info at kentherapy.com  </a:t>
            </a:r>
          </a:p>
        </p:txBody>
      </p:sp>
    </p:spTree>
    <p:extLst>
      <p:ext uri="{BB962C8B-B14F-4D97-AF65-F5344CB8AC3E}">
        <p14:creationId xmlns:p14="http://schemas.microsoft.com/office/powerpoint/2010/main" val="2407289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CF64E-2386-4BD7-B7A4-930ED71CD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Citations </a:t>
            </a:r>
            <a:r>
              <a:rPr lang="en-US" sz="2400" dirty="0"/>
              <a:t>(to prove I’m just not making everything up).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A68CFE-274D-41A7-B7F8-65B8C33C4E6A}"/>
              </a:ext>
            </a:extLst>
          </p:cNvPr>
          <p:cNvSpPr txBox="1"/>
          <p:nvPr/>
        </p:nvSpPr>
        <p:spPr>
          <a:xfrm>
            <a:off x="187842" y="1318437"/>
            <a:ext cx="1181631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1. Smith, Kenneth (2017) Smith, Kenneth. (2017). Achieving a Better Understanding of Adult Autism. Counseling Today.  September Issue, pgs. 54-59. </a:t>
            </a:r>
            <a:r>
              <a:rPr lang="en-US" sz="1600" dirty="0">
                <a:hlinkClick r:id="rId2"/>
              </a:rPr>
              <a:t>http://kentherapy.com/achieving-a-better-understanding-of-adult-autism/</a:t>
            </a:r>
            <a:endParaRPr lang="en-US" sz="1600" dirty="0"/>
          </a:p>
          <a:p>
            <a:r>
              <a:rPr lang="en-US" sz="1600" dirty="0"/>
              <a:t>2. Grandin, T. &amp; Barron S. (2005) Unwritten Rules of Social Relationships. Future Horizons Inc. Arlington, TX.</a:t>
            </a:r>
          </a:p>
          <a:p>
            <a:r>
              <a:rPr lang="en-US" sz="1600" dirty="0"/>
              <a:t>3. Robison, J. E. (2008).  Are computer and the Internet making people a little bit autistic?. Psychology Today. Accessed 3-1-18 at </a:t>
            </a:r>
            <a:r>
              <a:rPr lang="en-US" sz="1600" u="sng" dirty="0">
                <a:hlinkClick r:id="rId3"/>
              </a:rPr>
              <a:t>https://www.psychologytoday.com/blog/my-life-aspergers/200811/are-computers-and-the-internet-making-people-little-bit-autistic</a:t>
            </a:r>
            <a:r>
              <a:rPr lang="en-US" sz="1600" dirty="0"/>
              <a:t> </a:t>
            </a:r>
          </a:p>
          <a:p>
            <a:r>
              <a:rPr lang="en-US" sz="1600" dirty="0"/>
              <a:t>4. Mandy, W. &amp; Steward R. (2016) Women with autism hide complex struggles behind masks. Spectrum. Accessed 3-1-18 at </a:t>
            </a:r>
            <a:r>
              <a:rPr lang="en-US" sz="1600" u="sng" dirty="0">
                <a:hlinkClick r:id="rId4"/>
              </a:rPr>
              <a:t>https://spectrumnews.org/opinion/viewpoint/women-autism-hide-complex-struggles-behind-masks/</a:t>
            </a:r>
            <a:r>
              <a:rPr lang="en-US" sz="1600" dirty="0"/>
              <a:t> </a:t>
            </a:r>
          </a:p>
          <a:p>
            <a:r>
              <a:rPr lang="en-US" sz="1600" dirty="0"/>
              <a:t>5. Silberman, S. (2015). </a:t>
            </a:r>
            <a:r>
              <a:rPr lang="en-US" sz="1600" i="1" dirty="0"/>
              <a:t>Neurotribes: The legacy of autism and the future of neurodiversity</a:t>
            </a:r>
            <a:r>
              <a:rPr lang="en-US" sz="1600" dirty="0"/>
              <a:t>. Penguin.</a:t>
            </a:r>
          </a:p>
          <a:p>
            <a:r>
              <a:rPr lang="en-US" sz="1600" dirty="0"/>
              <a:t>9. University of Cambridge Autism Research Centre. (ND)  AQ-10. Accessed 3-1-18 at </a:t>
            </a:r>
            <a:r>
              <a:rPr lang="en-US" sz="1600" u="sng" dirty="0">
                <a:hlinkClick r:id="rId5"/>
              </a:rPr>
              <a:t>http://docs.autismresearchcentre.com/tests/AQ10.pdf</a:t>
            </a:r>
            <a:r>
              <a:rPr lang="en-US" sz="1600" dirty="0"/>
              <a:t> </a:t>
            </a:r>
          </a:p>
          <a:p>
            <a:r>
              <a:rPr lang="en-US" sz="1600" dirty="0"/>
              <a:t>10. Grandin, T. (2006). </a:t>
            </a:r>
            <a:r>
              <a:rPr lang="en-US" sz="1600" i="1" dirty="0"/>
              <a:t>Thinking in pictures: And other reports from my life with autism</a:t>
            </a:r>
            <a:r>
              <a:rPr lang="en-US" sz="1600" dirty="0"/>
              <a:t>. Vintage.</a:t>
            </a:r>
          </a:p>
          <a:p>
            <a:r>
              <a:rPr lang="en-US" sz="1600" dirty="0"/>
              <a:t>11. Willcox, G. (N.D) The Feeling Wheel. Accessed 3-1-18 at </a:t>
            </a:r>
            <a:r>
              <a:rPr lang="en-US" sz="1600" u="sng" dirty="0">
                <a:hlinkClick r:id="rId6"/>
              </a:rPr>
              <a:t>https://med.emory.edu/excel/documents/Feeling%20Wheel.pdf</a:t>
            </a:r>
            <a:r>
              <a:rPr lang="en-US" sz="1600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1679FB-EC0E-4AE2-B2A6-A690374E7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©2018 Kenneth Smith, MS, MA, LPC.  Info at kentherapy.com  </a:t>
            </a:r>
          </a:p>
        </p:txBody>
      </p:sp>
    </p:spTree>
    <p:extLst>
      <p:ext uri="{BB962C8B-B14F-4D97-AF65-F5344CB8AC3E}">
        <p14:creationId xmlns:p14="http://schemas.microsoft.com/office/powerpoint/2010/main" val="532571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00827-3925-4599-870A-3D57C502B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508177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Thinking in words/emotions vs pictures</a:t>
            </a:r>
            <a:r>
              <a:rPr lang="en-US" sz="4000" baseline="30000" dirty="0"/>
              <a:t>1</a:t>
            </a:r>
            <a:r>
              <a:rPr lang="en-US" sz="4000" dirty="0"/>
              <a:t>:</a:t>
            </a:r>
            <a:br>
              <a:rPr lang="en-US" sz="4000" dirty="0"/>
            </a:br>
            <a:r>
              <a:rPr lang="en-US" sz="4000" dirty="0"/>
              <a:t> </a:t>
            </a:r>
            <a:br>
              <a:rPr lang="en-US" sz="4000" dirty="0"/>
            </a:br>
            <a:r>
              <a:rPr lang="en-US" sz="4000" dirty="0"/>
              <a:t>What do you think about when you hear the word</a:t>
            </a:r>
            <a:br>
              <a:rPr lang="en-US" sz="4000" dirty="0"/>
            </a:br>
            <a:r>
              <a:rPr lang="en-US" sz="4000" dirty="0"/>
              <a:t>                                    </a:t>
            </a:r>
            <a:r>
              <a:rPr lang="en-US" sz="8800" dirty="0"/>
              <a:t>COW?</a:t>
            </a:r>
            <a:endParaRPr lang="en-US" sz="4000" baseline="30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545C02-0424-4450-B210-3F6EEB221D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76" y="3555641"/>
            <a:ext cx="2912415" cy="2361343"/>
          </a:xfrm>
          <a:prstGeom prst="rect">
            <a:avLst/>
          </a:prstGeom>
        </p:spPr>
      </p:pic>
      <p:sp>
        <p:nvSpPr>
          <p:cNvPr id="8" name="Arrow: Left-Right-Up 7">
            <a:extLst>
              <a:ext uri="{FF2B5EF4-FFF2-40B4-BE49-F238E27FC236}">
                <a16:creationId xmlns:a16="http://schemas.microsoft.com/office/drawing/2014/main" id="{538B00CA-00C4-4B5A-B437-08FAB4B5E7B1}"/>
              </a:ext>
            </a:extLst>
          </p:cNvPr>
          <p:cNvSpPr/>
          <p:nvPr/>
        </p:nvSpPr>
        <p:spPr>
          <a:xfrm>
            <a:off x="4640546" y="2922395"/>
            <a:ext cx="2034540" cy="2637087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295FEA-E820-48F1-BF8E-ADCF218438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715" y="3555641"/>
            <a:ext cx="2853454" cy="224681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E712DCE-6ABE-45D8-9670-66C0D3C9EB16}"/>
              </a:ext>
            </a:extLst>
          </p:cNvPr>
          <p:cNvSpPr txBox="1"/>
          <p:nvPr/>
        </p:nvSpPr>
        <p:spPr>
          <a:xfrm>
            <a:off x="7555290" y="2922395"/>
            <a:ext cx="3227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Words and Emotions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A3F160-E030-4966-9831-24F46A0749C8}"/>
              </a:ext>
            </a:extLst>
          </p:cNvPr>
          <p:cNvSpPr txBox="1"/>
          <p:nvPr/>
        </p:nvSpPr>
        <p:spPr>
          <a:xfrm>
            <a:off x="507145" y="2933028"/>
            <a:ext cx="3227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Thinking in Pictures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A53A6A-B9B8-4E30-86AA-1AC3F88DB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©2018 Kenneth Smith, MS, MA, LPC.  Info at kentherapy.com  </a:t>
            </a:r>
          </a:p>
        </p:txBody>
      </p:sp>
    </p:spTree>
    <p:extLst>
      <p:ext uri="{BB962C8B-B14F-4D97-AF65-F5344CB8AC3E}">
        <p14:creationId xmlns:p14="http://schemas.microsoft.com/office/powerpoint/2010/main" val="182600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5911E3A-C35B-4EF7-A355-B84E9A14AF4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21ADB3D-AD65-44B4-847D-5E90E90A5D16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CF580C70-814C-4845-B645-919BFFBD16B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4D7BF57-4CAA-45B2-9EF0-0AA1FCF70B1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7886F306-C03A-40C6-8FD5-DCE3D4595D6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2FDC9A36-C7C3-47D7-A64E-ED25C47EC70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BB19BC37-158A-43DC-9A9E-E45CC71954D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077654CC-108F-48D5-B5E9-437F164F52A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A3CF3A63-1C1E-4E85-A78A-FDC16431E3A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8740FC9A-72DD-4D9B-BA25-1CCED135240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7FBF5743-F2AE-4D0D-BCD1-01F7686D012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ED32316-D4F7-4795-BBE0-DEBB60E27CE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583B23C9-B9B7-4E93-9538-CBE316F83FD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5B144260-9F2C-4ADB-A37C-1CFB4B428B1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53FF918D-79D3-4F55-A68C-0DD5880DABD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B9FC1440-933F-44FE-8D77-4827DD0F99A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0F67F308-A67C-4D2E-B081-59BB31D8EC5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80112F01-90EB-4AEC-A39C-5C6875FFB99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893F6B05-90EB-4C75-A0F0-C7247553BD8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227B563B-E0C0-4D81-966D-B5E2DBAAE8B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130DF93D-D1FF-477A-BDCE-C8B01C3B476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44ED67A1-C6FE-4AC8-8473-11DAC03DCD3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213A54F3-15FA-4C8F-8ABF-CE77E721965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F8A7F7F-DD1A-4F41-98AC-B9CE2A620CDC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EF47228-EB7C-4EBA-BE01-DA6CB241028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22">
              <a:extLst>
                <a:ext uri="{FF2B5EF4-FFF2-40B4-BE49-F238E27FC236}">
                  <a16:creationId xmlns:a16="http://schemas.microsoft.com/office/drawing/2014/main" id="{3D2FD25A-EFFD-4F5C-9258-981F5907DE2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CF573BC-A06F-4036-A3A8-9D07DDE6225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2F8B946-0053-4574-8272-1FCB74BFE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7" y="2415322"/>
            <a:ext cx="3451730" cy="23998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Other Features of Autism</a:t>
            </a:r>
            <a:endParaRPr lang="en-US" sz="2800" kern="1200" baseline="300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65582B-AFB8-4FEF-AAE6-F36E7065BA59}"/>
              </a:ext>
            </a:extLst>
          </p:cNvPr>
          <p:cNvSpPr txBox="1"/>
          <p:nvPr/>
        </p:nvSpPr>
        <p:spPr>
          <a:xfrm>
            <a:off x="4660358" y="376238"/>
            <a:ext cx="6742210" cy="613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May have intense interests (e.g. grammar, animals, sports stats, laws, science, etc.)?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One emotion at a time. 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Sometimes may show too much empathy with others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Trouble recognizing non-verbal communication. Often have flat affect.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BLACK AND WHITE THINKING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934F40-3D9F-4489-B0EF-F85DF1F17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©2018 Kenneth Smith, MS, MA, LPC.  Info at kentherapy.com  </a:t>
            </a:r>
          </a:p>
        </p:txBody>
      </p:sp>
    </p:spTree>
    <p:extLst>
      <p:ext uri="{BB962C8B-B14F-4D97-AF65-F5344CB8AC3E}">
        <p14:creationId xmlns:p14="http://schemas.microsoft.com/office/powerpoint/2010/main" val="143718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5911E3A-C35B-4EF7-A355-B84E9A14AF4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21ADB3D-AD65-44B4-847D-5E90E90A5D16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CF580C70-814C-4845-B645-919BFFBD16B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4D7BF57-4CAA-45B2-9EF0-0AA1FCF70B1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7886F306-C03A-40C6-8FD5-DCE3D4595D6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2FDC9A36-C7C3-47D7-A64E-ED25C47EC70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BB19BC37-158A-43DC-9A9E-E45CC71954D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077654CC-108F-48D5-B5E9-437F164F52A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A3CF3A63-1C1E-4E85-A78A-FDC16431E3A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8740FC9A-72DD-4D9B-BA25-1CCED135240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7FBF5743-F2AE-4D0D-BCD1-01F7686D012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ED32316-D4F7-4795-BBE0-DEBB60E27CE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583B23C9-B9B7-4E93-9538-CBE316F83FD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5B144260-9F2C-4ADB-A37C-1CFB4B428B1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53FF918D-79D3-4F55-A68C-0DD5880DABD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B9FC1440-933F-44FE-8D77-4827DD0F99A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0F67F308-A67C-4D2E-B081-59BB31D8EC5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80112F01-90EB-4AEC-A39C-5C6875FFB99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893F6B05-90EB-4C75-A0F0-C7247553BD8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227B563B-E0C0-4D81-966D-B5E2DBAAE8B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130DF93D-D1FF-477A-BDCE-C8B01C3B476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44ED67A1-C6FE-4AC8-8473-11DAC03DCD3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213A54F3-15FA-4C8F-8ABF-CE77E721965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F8A7F7F-DD1A-4F41-98AC-B9CE2A620CDC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EF47228-EB7C-4EBA-BE01-DA6CB241028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22">
              <a:extLst>
                <a:ext uri="{FF2B5EF4-FFF2-40B4-BE49-F238E27FC236}">
                  <a16:creationId xmlns:a16="http://schemas.microsoft.com/office/drawing/2014/main" id="{3D2FD25A-EFFD-4F5C-9258-981F5907DE2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CF573BC-A06F-4036-A3A8-9D07DDE6225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2F8B946-0053-4574-8272-1FCB74BFE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9" y="2238375"/>
            <a:ext cx="3621088" cy="258607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8000" baseline="30000" dirty="0">
                <a:solidFill>
                  <a:srgbClr val="FFFFFF"/>
                </a:solidFill>
              </a:rPr>
              <a:t>ADD/ADHD</a:t>
            </a:r>
            <a:endParaRPr lang="en-US" sz="8000" kern="1200" baseline="300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65582B-AFB8-4FEF-AAE6-F36E7065BA59}"/>
              </a:ext>
            </a:extLst>
          </p:cNvPr>
          <p:cNvSpPr txBox="1"/>
          <p:nvPr/>
        </p:nvSpPr>
        <p:spPr>
          <a:xfrm>
            <a:off x="4660358" y="376238"/>
            <a:ext cx="6742210" cy="613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AF05BA-D604-466A-AF30-1C7E96033E3A}"/>
              </a:ext>
            </a:extLst>
          </p:cNvPr>
          <p:cNvSpPr txBox="1"/>
          <p:nvPr/>
        </p:nvSpPr>
        <p:spPr>
          <a:xfrm>
            <a:off x="4888466" y="1582718"/>
            <a:ext cx="68937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Trouble keeping attention or sitting still when not interested (sometimes can be very engaged when doing an activity they like)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Social problems can be created by blurting out thoughts, disorganization, and impulsivity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Easily distracted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Can be annoying to others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Often is different in boys and girls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May have a hard time reading social cues due to inattention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CE64C-0715-4C0B-B5AF-0914FE2A9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©2018 Kenneth Smith, MS, MA, LPC.  Info at kentherapy.com  </a:t>
            </a:r>
          </a:p>
        </p:txBody>
      </p:sp>
    </p:spTree>
    <p:extLst>
      <p:ext uri="{BB962C8B-B14F-4D97-AF65-F5344CB8AC3E}">
        <p14:creationId xmlns:p14="http://schemas.microsoft.com/office/powerpoint/2010/main" val="4021330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5911E3A-C35B-4EF7-A355-B84E9A14AF4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21ADB3D-AD65-44B4-847D-5E90E90A5D16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CF580C70-814C-4845-B645-919BFFBD16B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4D7BF57-4CAA-45B2-9EF0-0AA1FCF70B1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7886F306-C03A-40C6-8FD5-DCE3D4595D6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2FDC9A36-C7C3-47D7-A64E-ED25C47EC70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BB19BC37-158A-43DC-9A9E-E45CC71954D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077654CC-108F-48D5-B5E9-437F164F52A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A3CF3A63-1C1E-4E85-A78A-FDC16431E3A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8740FC9A-72DD-4D9B-BA25-1CCED135240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7FBF5743-F2AE-4D0D-BCD1-01F7686D012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ED32316-D4F7-4795-BBE0-DEBB60E27CE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583B23C9-B9B7-4E93-9538-CBE316F83FD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5B144260-9F2C-4ADB-A37C-1CFB4B428B1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53FF918D-79D3-4F55-A68C-0DD5880DABD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B9FC1440-933F-44FE-8D77-4827DD0F99A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0F67F308-A67C-4D2E-B081-59BB31D8EC5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80112F01-90EB-4AEC-A39C-5C6875FFB99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893F6B05-90EB-4C75-A0F0-C7247553BD8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227B563B-E0C0-4D81-966D-B5E2DBAAE8B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130DF93D-D1FF-477A-BDCE-C8B01C3B476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44ED67A1-C6FE-4AC8-8473-11DAC03DCD3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213A54F3-15FA-4C8F-8ABF-CE77E721965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F8A7F7F-DD1A-4F41-98AC-B9CE2A620CDC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EF47228-EB7C-4EBA-BE01-DA6CB241028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22">
              <a:extLst>
                <a:ext uri="{FF2B5EF4-FFF2-40B4-BE49-F238E27FC236}">
                  <a16:creationId xmlns:a16="http://schemas.microsoft.com/office/drawing/2014/main" id="{3D2FD25A-EFFD-4F5C-9258-981F5907DE2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CF573BC-A06F-4036-A3A8-9D07DDE6225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2F8B946-0053-4574-8272-1FCB74BFE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9" y="2302002"/>
            <a:ext cx="3621088" cy="252245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6000" kern="1200" baseline="30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Features often common with Autism and ADD/ADHD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65582B-AFB8-4FEF-AAE6-F36E7065BA59}"/>
              </a:ext>
            </a:extLst>
          </p:cNvPr>
          <p:cNvSpPr txBox="1"/>
          <p:nvPr/>
        </p:nvSpPr>
        <p:spPr>
          <a:xfrm>
            <a:off x="4660358" y="376238"/>
            <a:ext cx="6742210" cy="613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AF05BA-D604-466A-AF30-1C7E96033E3A}"/>
              </a:ext>
            </a:extLst>
          </p:cNvPr>
          <p:cNvSpPr txBox="1"/>
          <p:nvPr/>
        </p:nvSpPr>
        <p:spPr>
          <a:xfrm>
            <a:off x="4888466" y="1582718"/>
            <a:ext cx="68937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Often shame for being different from other students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Often have a hard time understanding expectations and how to act 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Trouble with changing activities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Default emotion is often anxiety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May be prone to social pressure in an attempt to make connections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CE64C-0715-4C0B-B5AF-0914FE2A9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©2018 Kenneth Smith, MS, MA, LPC.  Info at kentherapy.com  </a:t>
            </a:r>
          </a:p>
        </p:txBody>
      </p:sp>
    </p:spTree>
    <p:extLst>
      <p:ext uri="{BB962C8B-B14F-4D97-AF65-F5344CB8AC3E}">
        <p14:creationId xmlns:p14="http://schemas.microsoft.com/office/powerpoint/2010/main" val="2246614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158930FD-DFED-4942-A23D-8ACD89B928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075" y="0"/>
            <a:ext cx="5657850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AC113E3-F47E-4005-A72A-E06C1F721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©2018 Kenneth Smith, MS, MA, LPC.  Info at kentherapy.com  </a:t>
            </a:r>
          </a:p>
        </p:txBody>
      </p:sp>
    </p:spTree>
    <p:extLst>
      <p:ext uri="{BB962C8B-B14F-4D97-AF65-F5344CB8AC3E}">
        <p14:creationId xmlns:p14="http://schemas.microsoft.com/office/powerpoint/2010/main" val="2432718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F74D28C-3268-4E35-8EE1-D92CB4A85A7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604A4828-B923-4DDC-BF0B-5AE8FCF6CD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5" b="2436"/>
          <a:stretch/>
        </p:blipFill>
        <p:spPr>
          <a:xfrm>
            <a:off x="6037452" y="10"/>
            <a:ext cx="6154548" cy="7006432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A79A71-1E1F-4222-95E4-0B9D1A9B7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844" y="141552"/>
            <a:ext cx="50063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aseline="30000" dirty="0"/>
              <a:t>For Your Consideration</a:t>
            </a:r>
            <a:endParaRPr lang="en-US" sz="3700" kern="1200" baseline="300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B8E84A-B7C9-4E08-AF86-7052DBD067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4844" y="1270660"/>
            <a:ext cx="5384374" cy="5248893"/>
          </a:xfrm>
          <a:solidFill>
            <a:schemeClr val="bg1">
              <a:tint val="95000"/>
              <a:satMod val="17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/>
              <a:t>Does the student have a disability or a super power pointed in the wrong direction?</a:t>
            </a:r>
          </a:p>
          <a:p>
            <a:pPr marL="57150"/>
            <a:endParaRPr lang="en-US" sz="1800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/>
              <a:t>Is technology helping or hurting students with Autism, ADD/ADHD, and social developmental delays?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/>
              <a:t>Do we expect too much/little from students?</a:t>
            </a:r>
          </a:p>
          <a:p>
            <a:pPr marL="57150"/>
            <a:endParaRPr lang="en-US" sz="1800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/>
              <a:t>What ever happened to the formal teaching of manners and social norms?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/>
              <a:t>Is modern culture making us all a bit more Autistic and ADD?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28BC8D-E7EB-4816-B977-E76042F7C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©2018 Kenneth Smith, MS, MA, LPC.  Info at kentherapy.com  </a:t>
            </a:r>
          </a:p>
        </p:txBody>
      </p:sp>
    </p:spTree>
    <p:extLst>
      <p:ext uri="{BB962C8B-B14F-4D97-AF65-F5344CB8AC3E}">
        <p14:creationId xmlns:p14="http://schemas.microsoft.com/office/powerpoint/2010/main" val="10068026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5911E3A-C35B-4EF7-A355-B84E9A14AF4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21ADB3D-AD65-44B4-847D-5E90E90A5D16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CF580C70-814C-4845-B645-919BFFBD16B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4D7BF57-4CAA-45B2-9EF0-0AA1FCF70B1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7886F306-C03A-40C6-8FD5-DCE3D4595D6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2FDC9A36-C7C3-47D7-A64E-ED25C47EC70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BB19BC37-158A-43DC-9A9E-E45CC71954D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077654CC-108F-48D5-B5E9-437F164F52A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A3CF3A63-1C1E-4E85-A78A-FDC16431E3A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8740FC9A-72DD-4D9B-BA25-1CCED135240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7FBF5743-F2AE-4D0D-BCD1-01F7686D012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ED32316-D4F7-4795-BBE0-DEBB60E27CE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583B23C9-B9B7-4E93-9538-CBE316F83FD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5B144260-9F2C-4ADB-A37C-1CFB4B428B1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53FF918D-79D3-4F55-A68C-0DD5880DABD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B9FC1440-933F-44FE-8D77-4827DD0F99A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0F67F308-A67C-4D2E-B081-59BB31D8EC5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80112F01-90EB-4AEC-A39C-5C6875FFB99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893F6B05-90EB-4C75-A0F0-C7247553BD8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227B563B-E0C0-4D81-966D-B5E2DBAAE8B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130DF93D-D1FF-477A-BDCE-C8B01C3B476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44ED67A1-C6FE-4AC8-8473-11DAC03DCD3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213A54F3-15FA-4C8F-8ABF-CE77E721965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F8A7F7F-DD1A-4F41-98AC-B9CE2A620CDC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EF47228-EB7C-4EBA-BE01-DA6CB241028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22">
              <a:extLst>
                <a:ext uri="{FF2B5EF4-FFF2-40B4-BE49-F238E27FC236}">
                  <a16:creationId xmlns:a16="http://schemas.microsoft.com/office/drawing/2014/main" id="{3D2FD25A-EFFD-4F5C-9258-981F5907DE2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CF573BC-A06F-4036-A3A8-9D07DDE6225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2F8B946-0053-4574-8272-1FCB74BFE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152" y="2361213"/>
            <a:ext cx="3451730" cy="23998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8000" kern="1200" baseline="30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Keep Calm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65582B-AFB8-4FEF-AAE6-F36E7065BA59}"/>
              </a:ext>
            </a:extLst>
          </p:cNvPr>
          <p:cNvSpPr txBox="1"/>
          <p:nvPr/>
        </p:nvSpPr>
        <p:spPr>
          <a:xfrm>
            <a:off x="4660358" y="376238"/>
            <a:ext cx="6742210" cy="613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000" dirty="0"/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28600" lvl="1"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DD0FB2-7691-4206-BD5B-9AA870A11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©2018 Kenneth Smith, MS, MA, LPC.  Info at kentherapy.com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FA665D-5E01-4080-B6C0-350C744D5916}"/>
              </a:ext>
            </a:extLst>
          </p:cNvPr>
          <p:cNvSpPr txBox="1"/>
          <p:nvPr/>
        </p:nvSpPr>
        <p:spPr>
          <a:xfrm>
            <a:off x="904877" y="1786270"/>
            <a:ext cx="3451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aseline="30000" dirty="0">
                <a:solidFill>
                  <a:srgbClr val="FFFFFF"/>
                </a:solidFill>
              </a:rPr>
              <a:t>How to Help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524F08-E4E5-4072-B67F-3B7D6B29BA0B}"/>
              </a:ext>
            </a:extLst>
          </p:cNvPr>
          <p:cNvSpPr txBox="1"/>
          <p:nvPr/>
        </p:nvSpPr>
        <p:spPr>
          <a:xfrm>
            <a:off x="4786614" y="1699147"/>
            <a:ext cx="648969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IF YOU LOSE IT, THEY’LL LOSE IT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-Acting out</a:t>
            </a:r>
          </a:p>
          <a:p>
            <a:endParaRPr lang="en-US" dirty="0"/>
          </a:p>
          <a:p>
            <a:r>
              <a:rPr lang="en-US" dirty="0"/>
              <a:t>-Shutting Down</a:t>
            </a:r>
          </a:p>
          <a:p>
            <a:endParaRPr lang="en-US" dirty="0"/>
          </a:p>
          <a:p>
            <a:r>
              <a:rPr lang="en-US" dirty="0"/>
              <a:t>-Avoidance</a:t>
            </a:r>
          </a:p>
        </p:txBody>
      </p:sp>
    </p:spTree>
    <p:extLst>
      <p:ext uri="{BB962C8B-B14F-4D97-AF65-F5344CB8AC3E}">
        <p14:creationId xmlns:p14="http://schemas.microsoft.com/office/powerpoint/2010/main" val="65603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1421</Words>
  <Application>Microsoft Office PowerPoint</Application>
  <PresentationFormat>Widescreen</PresentationFormat>
  <Paragraphs>261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Office Theme</vt:lpstr>
      <vt:lpstr>Helping Students with Autism, ADD/ADHD, and Social Emotional Delays   </vt:lpstr>
      <vt:lpstr>Autism Features  </vt:lpstr>
      <vt:lpstr>Thinking in words/emotions vs pictures1:   What do you think about when you hear the word                                     COW?</vt:lpstr>
      <vt:lpstr>Other Features of Autism</vt:lpstr>
      <vt:lpstr>ADD/ADHD</vt:lpstr>
      <vt:lpstr>Features often common with Autism and ADD/ADHD </vt:lpstr>
      <vt:lpstr>PowerPoint Presentation</vt:lpstr>
      <vt:lpstr>For Your Consideration</vt:lpstr>
      <vt:lpstr>Keep Calm </vt:lpstr>
      <vt:lpstr>Be Consistent</vt:lpstr>
      <vt:lpstr>Visualize Social and Emotional Concepts</vt:lpstr>
      <vt:lpstr>PowerPoint Presentation</vt:lpstr>
      <vt:lpstr>PowerPoint Presentation</vt:lpstr>
      <vt:lpstr>Teach Basic Social Skills and Expectations</vt:lpstr>
      <vt:lpstr>Give Clear and Constructive Feedback</vt:lpstr>
      <vt:lpstr>PowerPoint Presentation</vt:lpstr>
      <vt:lpstr>What may not help…</vt:lpstr>
      <vt:lpstr>What may not help…</vt:lpstr>
      <vt:lpstr>ROLE PLAYING APPLICATION TIME!</vt:lpstr>
      <vt:lpstr>Suggested Reading and Resources</vt:lpstr>
      <vt:lpstr>Citations (to prove I’m just not making everything up).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Conceptualizing, Assessing, and Teaching Emotional Understanding in Clients with Personality Features of Autism, Asperger’s, and  Nerds (PFAAN)</dc:title>
  <dc:creator>KJ Smith</dc:creator>
  <cp:lastModifiedBy>KJ Smith</cp:lastModifiedBy>
  <cp:revision>54</cp:revision>
  <dcterms:created xsi:type="dcterms:W3CDTF">2018-02-27T12:37:25Z</dcterms:created>
  <dcterms:modified xsi:type="dcterms:W3CDTF">2018-08-14T09:27:01Z</dcterms:modified>
</cp:coreProperties>
</file>